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Heebo Light" pitchFamily="2" charset="-79"/>
      <p:regular r:id="rId12"/>
    </p:embeddedFont>
    <p:embeddedFont>
      <p:font typeface="Montserrat" panose="00000500000000000000" pitchFamily="2" charset="-52"/>
      <p:regular r:id="rId1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683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7242"/>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Методы объяснимого искусственного интеллекта: GRAD-CAM, SHAP, LIME</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37611"/>
            <a:ext cx="9843254"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Проблема «черного ящика» в ИИ</a:t>
            </a:r>
            <a:endParaRPr lang="en-US" sz="4450" dirty="0"/>
          </a:p>
        </p:txBody>
      </p:sp>
      <p:sp>
        <p:nvSpPr>
          <p:cNvPr id="3" name="Text 1"/>
          <p:cNvSpPr/>
          <p:nvPr/>
        </p:nvSpPr>
        <p:spPr>
          <a:xfrm>
            <a:off x="793790" y="300001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Современные модели искусственного интеллекта часто представляют собой «черный ящик», их логика принятия решений непонятна даже их создателям. Это отсутствие прозрачности существенно снижает доверие к ИИ и ограничивает его применение в критически важных сферах, таких как медицина, финансы и юриспруденция.</a:t>
            </a:r>
            <a:endParaRPr lang="en-US" sz="1750" dirty="0"/>
          </a:p>
        </p:txBody>
      </p:sp>
      <p:sp>
        <p:nvSpPr>
          <p:cNvPr id="4" name="Shape 2"/>
          <p:cNvSpPr/>
          <p:nvPr/>
        </p:nvSpPr>
        <p:spPr>
          <a:xfrm>
            <a:off x="793790" y="4343876"/>
            <a:ext cx="4196358" cy="2047994"/>
          </a:xfrm>
          <a:prstGeom prst="roundRect">
            <a:avLst>
              <a:gd name="adj" fmla="val 26581"/>
            </a:avLst>
          </a:prstGeom>
          <a:solidFill>
            <a:srgbClr val="31136C"/>
          </a:solidFill>
          <a:ln w="7620">
            <a:solidFill>
              <a:srgbClr val="4A2C85"/>
            </a:solidFill>
            <a:prstDash val="solid"/>
          </a:ln>
        </p:spPr>
      </p:sp>
      <p:sp>
        <p:nvSpPr>
          <p:cNvPr id="5" name="Text 3"/>
          <p:cNvSpPr/>
          <p:nvPr/>
        </p:nvSpPr>
        <p:spPr>
          <a:xfrm>
            <a:off x="1028224" y="45783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Непонятность</a:t>
            </a:r>
            <a:endParaRPr lang="en-US" sz="2200" dirty="0"/>
          </a:p>
        </p:txBody>
      </p:sp>
      <p:sp>
        <p:nvSpPr>
          <p:cNvPr id="6" name="Text 4"/>
          <p:cNvSpPr/>
          <p:nvPr/>
        </p:nvSpPr>
        <p:spPr>
          <a:xfrm>
            <a:off x="1028224" y="506872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Модели ИИ часто непонятны даже их создателям.</a:t>
            </a:r>
            <a:endParaRPr lang="en-US" sz="1750" dirty="0"/>
          </a:p>
        </p:txBody>
      </p:sp>
      <p:sp>
        <p:nvSpPr>
          <p:cNvPr id="7" name="Shape 5"/>
          <p:cNvSpPr/>
          <p:nvPr/>
        </p:nvSpPr>
        <p:spPr>
          <a:xfrm>
            <a:off x="5216962" y="4343876"/>
            <a:ext cx="4196358" cy="2047994"/>
          </a:xfrm>
          <a:prstGeom prst="roundRect">
            <a:avLst>
              <a:gd name="adj" fmla="val 26581"/>
            </a:avLst>
          </a:prstGeom>
          <a:solidFill>
            <a:srgbClr val="31136C"/>
          </a:solidFill>
          <a:ln w="7620">
            <a:solidFill>
              <a:srgbClr val="4A2C85"/>
            </a:solidFill>
            <a:prstDash val="solid"/>
          </a:ln>
        </p:spPr>
      </p:sp>
      <p:sp>
        <p:nvSpPr>
          <p:cNvPr id="8" name="Text 6"/>
          <p:cNvSpPr/>
          <p:nvPr/>
        </p:nvSpPr>
        <p:spPr>
          <a:xfrm>
            <a:off x="5451396" y="45783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Низкое доверие</a:t>
            </a:r>
            <a:endParaRPr lang="en-US" sz="2200" dirty="0"/>
          </a:p>
        </p:txBody>
      </p:sp>
      <p:sp>
        <p:nvSpPr>
          <p:cNvPr id="9" name="Text 7"/>
          <p:cNvSpPr/>
          <p:nvPr/>
        </p:nvSpPr>
        <p:spPr>
          <a:xfrm>
            <a:off x="5451396" y="506872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Отсутствие прозрачности снижает доверие и ограничивает применение.</a:t>
            </a:r>
            <a:endParaRPr lang="en-US" sz="1750" dirty="0"/>
          </a:p>
        </p:txBody>
      </p:sp>
      <p:sp>
        <p:nvSpPr>
          <p:cNvPr id="10" name="Shape 8"/>
          <p:cNvSpPr/>
          <p:nvPr/>
        </p:nvSpPr>
        <p:spPr>
          <a:xfrm>
            <a:off x="9640133" y="4343876"/>
            <a:ext cx="4196358" cy="2047994"/>
          </a:xfrm>
          <a:prstGeom prst="roundRect">
            <a:avLst>
              <a:gd name="adj" fmla="val 26581"/>
            </a:avLst>
          </a:prstGeom>
          <a:solidFill>
            <a:srgbClr val="31136C"/>
          </a:solidFill>
          <a:ln w="7620">
            <a:solidFill>
              <a:srgbClr val="4A2C85"/>
            </a:solidFill>
            <a:prstDash val="solid"/>
          </a:ln>
        </p:spPr>
      </p:sp>
      <p:sp>
        <p:nvSpPr>
          <p:cNvPr id="11" name="Text 9"/>
          <p:cNvSpPr/>
          <p:nvPr/>
        </p:nvSpPr>
        <p:spPr>
          <a:xfrm>
            <a:off x="9874568" y="45783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XAI — решение</a:t>
            </a:r>
            <a:endParaRPr lang="en-US" sz="2200" dirty="0"/>
          </a:p>
        </p:txBody>
      </p:sp>
      <p:sp>
        <p:nvSpPr>
          <p:cNvPr id="12" name="Text 10"/>
          <p:cNvSpPr/>
          <p:nvPr/>
        </p:nvSpPr>
        <p:spPr>
          <a:xfrm>
            <a:off x="9874568" y="506872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Объяснимый ИИ (XAI) — ключ к пониманию и контролю решений.</a:t>
            </a:r>
            <a:endParaRPr lang="en-US" sz="1750" dirty="0"/>
          </a:p>
        </p:txBody>
      </p:sp>
      <p:sp>
        <p:nvSpPr>
          <p:cNvPr id="13" name="Прямоугольник 12">
            <a:extLst>
              <a:ext uri="{FF2B5EF4-FFF2-40B4-BE49-F238E27FC236}">
                <a16:creationId xmlns:a16="http://schemas.microsoft.com/office/drawing/2014/main" id="{D643D9AE-C613-3F60-115A-3125C5231EB2}"/>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420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Что такое объяснимый ИИ (XAI)?</a:t>
            </a:r>
            <a:endParaRPr lang="en-US" sz="4450" dirty="0"/>
          </a:p>
        </p:txBody>
      </p:sp>
      <p:sp>
        <p:nvSpPr>
          <p:cNvPr id="4" name="Text 1"/>
          <p:cNvSpPr/>
          <p:nvPr/>
        </p:nvSpPr>
        <p:spPr>
          <a:xfrm>
            <a:off x="6280190" y="301192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Объяснимый искусственный интеллект (XAI) — это развивающееся направление, цель которого — сделать решения моделей ИИ понятными и интерпретируемыми для человека. Это достигается путем разработки методов, способных объяснить, почему модель приняла то или иное решение.</a:t>
            </a:r>
            <a:endParaRPr lang="en-US" sz="1750" dirty="0"/>
          </a:p>
        </p:txBody>
      </p:sp>
      <p:sp>
        <p:nvSpPr>
          <p:cNvPr id="5" name="Text 2"/>
          <p:cNvSpPr/>
          <p:nvPr/>
        </p:nvSpPr>
        <p:spPr>
          <a:xfrm>
            <a:off x="6280190" y="508158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Повышает доверие пользователей и помогает выявлять ошибки и предвзятость в работе моделей.</a:t>
            </a:r>
            <a:endParaRPr lang="en-US" sz="1750" dirty="0"/>
          </a:p>
        </p:txBody>
      </p:sp>
      <p:sp>
        <p:nvSpPr>
          <p:cNvPr id="6" name="Text 3"/>
          <p:cNvSpPr/>
          <p:nvPr/>
        </p:nvSpPr>
        <p:spPr>
          <a:xfrm>
            <a:off x="6280190" y="588668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Критически важен для соблюдения нормативных требований, таких как предстоящий AI Act в ЕС, который требует прозрачности в системах ИИ.</a:t>
            </a:r>
            <a:endParaRPr lang="en-US" sz="1750" dirty="0"/>
          </a:p>
        </p:txBody>
      </p:sp>
      <p:sp>
        <p:nvSpPr>
          <p:cNvPr id="7" name="Прямоугольник 6">
            <a:extLst>
              <a:ext uri="{FF2B5EF4-FFF2-40B4-BE49-F238E27FC236}">
                <a16:creationId xmlns:a16="http://schemas.microsoft.com/office/drawing/2014/main" id="{3819E2D5-07B0-5954-C163-F937FFB65F10}"/>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542" y="960953"/>
            <a:ext cx="7716917" cy="1274207"/>
          </a:xfrm>
          <a:prstGeom prst="rect">
            <a:avLst/>
          </a:prstGeom>
          <a:noFill/>
          <a:ln/>
        </p:spPr>
        <p:txBody>
          <a:bodyPr wrap="square" lIns="0" tIns="0" rIns="0" bIns="0" rtlCol="0" anchor="t"/>
          <a:lstStyle/>
          <a:p>
            <a:pPr marL="0" indent="0" algn="l">
              <a:lnSpc>
                <a:spcPts val="5000"/>
              </a:lnSpc>
              <a:buNone/>
            </a:pPr>
            <a:r>
              <a:rPr lang="en-US" sz="4000" dirty="0">
                <a:solidFill>
                  <a:srgbClr val="F2F0F4"/>
                </a:solidFill>
                <a:latin typeface="Montserrat" pitchFamily="34" charset="0"/>
                <a:ea typeface="Montserrat" pitchFamily="34" charset="-122"/>
                <a:cs typeface="Montserrat" pitchFamily="34" charset="-120"/>
              </a:rPr>
              <a:t>GRAD-CAM: визуализация внимания нейросети</a:t>
            </a:r>
            <a:endParaRPr lang="en-US" sz="4000" dirty="0"/>
          </a:p>
        </p:txBody>
      </p:sp>
      <p:sp>
        <p:nvSpPr>
          <p:cNvPr id="4" name="Text 1"/>
          <p:cNvSpPr/>
          <p:nvPr/>
        </p:nvSpPr>
        <p:spPr>
          <a:xfrm>
            <a:off x="713542" y="2540913"/>
            <a:ext cx="7716917" cy="1631156"/>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GRAD-CAM (Gradient-weighted Class Activation Mapping) — это мощный метод для визуализации областей изображения, на которые сверточная нейросеть обращает наибольшее внимание при принятии решения. Он генерирует тепловые карты, которые подсвечивают наиболее важные пиксели или регионы, влияющие на классификацию.</a:t>
            </a:r>
            <a:endParaRPr lang="en-US" sz="1600" dirty="0"/>
          </a:p>
        </p:txBody>
      </p:sp>
      <p:sp>
        <p:nvSpPr>
          <p:cNvPr id="5" name="Text 2"/>
          <p:cNvSpPr/>
          <p:nvPr/>
        </p:nvSpPr>
        <p:spPr>
          <a:xfrm>
            <a:off x="713542" y="4605218"/>
            <a:ext cx="2548652" cy="318611"/>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latin typeface="Montserrat" pitchFamily="34" charset="0"/>
                <a:ea typeface="Montserrat" pitchFamily="34" charset="-122"/>
                <a:cs typeface="Montserrat" pitchFamily="34" charset="-120"/>
              </a:rPr>
              <a:t>Как это работает?</a:t>
            </a:r>
            <a:endParaRPr lang="en-US" sz="2000" dirty="0"/>
          </a:p>
        </p:txBody>
      </p:sp>
      <p:sp>
        <p:nvSpPr>
          <p:cNvPr id="6" name="Text 3"/>
          <p:cNvSpPr/>
          <p:nvPr/>
        </p:nvSpPr>
        <p:spPr>
          <a:xfrm>
            <a:off x="713542" y="5127665"/>
            <a:ext cx="3609737" cy="1957388"/>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Метод использует градиенты целевого класса, протекающие обратно к последнему сверточному слою, чтобы создать пространственно-разрешенную карту важности.</a:t>
            </a:r>
            <a:endParaRPr lang="en-US" sz="1600" dirty="0"/>
          </a:p>
        </p:txBody>
      </p:sp>
      <p:sp>
        <p:nvSpPr>
          <p:cNvPr id="7" name="Text 4"/>
          <p:cNvSpPr/>
          <p:nvPr/>
        </p:nvSpPr>
        <p:spPr>
          <a:xfrm>
            <a:off x="4828342" y="4605218"/>
            <a:ext cx="2872383" cy="318611"/>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latin typeface="Montserrat" pitchFamily="34" charset="0"/>
                <a:ea typeface="Montserrat" pitchFamily="34" charset="-122"/>
                <a:cs typeface="Montserrat" pitchFamily="34" charset="-120"/>
              </a:rPr>
              <a:t>Пример применения</a:t>
            </a:r>
            <a:endParaRPr lang="en-US" sz="2000" dirty="0"/>
          </a:p>
        </p:txBody>
      </p:sp>
      <p:sp>
        <p:nvSpPr>
          <p:cNvPr id="8" name="Text 5"/>
          <p:cNvSpPr/>
          <p:nvPr/>
        </p:nvSpPr>
        <p:spPr>
          <a:xfrm>
            <a:off x="4828342" y="5127665"/>
            <a:ext cx="3609737" cy="1957388"/>
          </a:xfrm>
          <a:prstGeom prst="rect">
            <a:avLst/>
          </a:prstGeom>
          <a:noFill/>
          <a:ln/>
        </p:spPr>
        <p:txBody>
          <a:bodyPr wrap="squar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В медицине GRAD-CAM может помочь врачам увидеть, на какие области рентгеновского снимка или МРТ модель указывает при диагностике опухоли, повышая доверие к ИИ-ассистенту.</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2787" y="498038"/>
            <a:ext cx="7911227" cy="1100614"/>
          </a:xfrm>
          <a:prstGeom prst="rect">
            <a:avLst/>
          </a:prstGeom>
          <a:noFill/>
          <a:ln/>
        </p:spPr>
        <p:txBody>
          <a:bodyPr wrap="square" lIns="0" tIns="0" rIns="0" bIns="0" rtlCol="0" anchor="t"/>
          <a:lstStyle/>
          <a:p>
            <a:pPr marL="0" indent="0" algn="l">
              <a:lnSpc>
                <a:spcPts val="4300"/>
              </a:lnSpc>
              <a:buNone/>
            </a:pPr>
            <a:r>
              <a:rPr lang="en-US" sz="3450" dirty="0">
                <a:solidFill>
                  <a:srgbClr val="F2F0F4"/>
                </a:solidFill>
                <a:latin typeface="Montserrat" pitchFamily="34" charset="0"/>
                <a:ea typeface="Montserrat" pitchFamily="34" charset="-122"/>
                <a:cs typeface="Montserrat" pitchFamily="34" charset="-120"/>
              </a:rPr>
              <a:t>SHAP: объяснение через вклад признаков</a:t>
            </a:r>
            <a:endParaRPr lang="en-US" sz="3450" dirty="0"/>
          </a:p>
        </p:txBody>
      </p:sp>
      <p:sp>
        <p:nvSpPr>
          <p:cNvPr id="4" name="Text 1"/>
          <p:cNvSpPr/>
          <p:nvPr/>
        </p:nvSpPr>
        <p:spPr>
          <a:xfrm>
            <a:off x="6102787" y="1862733"/>
            <a:ext cx="7911227" cy="845106"/>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SHAP (SHapley Additive exPlanations) — это универсальный метод объяснения, основанный на концепциях кооперативной теории игр. Он позволяет оценить вклад каждого признака в прогноз модели, присваивая ему так называемое «значение Шепли».</a:t>
            </a:r>
            <a:endParaRPr lang="en-US" sz="1350" dirty="0"/>
          </a:p>
        </p:txBody>
      </p:sp>
      <p:sp>
        <p:nvSpPr>
          <p:cNvPr id="5" name="Shape 2"/>
          <p:cNvSpPr/>
          <p:nvPr/>
        </p:nvSpPr>
        <p:spPr>
          <a:xfrm>
            <a:off x="6102787" y="2905958"/>
            <a:ext cx="3867507" cy="2180630"/>
          </a:xfrm>
          <a:prstGeom prst="roundRect">
            <a:avLst>
              <a:gd name="adj" fmla="val 5032"/>
            </a:avLst>
          </a:prstGeom>
          <a:solidFill>
            <a:srgbClr val="0D0A2C">
              <a:alpha val="95000"/>
            </a:srgbClr>
          </a:solidFill>
          <a:ln w="22860">
            <a:solidFill>
              <a:srgbClr val="4A2C85"/>
            </a:solidFill>
            <a:prstDash val="solid"/>
          </a:ln>
        </p:spPr>
      </p:sp>
      <p:pic>
        <p:nvPicPr>
          <p:cNvPr id="6" name="Image 1" descr="preencoded.png"/>
          <p:cNvPicPr>
            <a:picLocks noChangeAspect="1"/>
          </p:cNvPicPr>
          <p:nvPr/>
        </p:nvPicPr>
        <p:blipFill>
          <a:blip r:embed="rId4"/>
          <a:stretch>
            <a:fillRect/>
          </a:stretch>
        </p:blipFill>
        <p:spPr>
          <a:xfrm>
            <a:off x="6079927" y="2905958"/>
            <a:ext cx="91440" cy="2180630"/>
          </a:xfrm>
          <a:prstGeom prst="rect">
            <a:avLst/>
          </a:prstGeom>
        </p:spPr>
      </p:pic>
      <p:sp>
        <p:nvSpPr>
          <p:cNvPr id="7" name="Text 3"/>
          <p:cNvSpPr/>
          <p:nvPr/>
        </p:nvSpPr>
        <p:spPr>
          <a:xfrm>
            <a:off x="6370320" y="3104912"/>
            <a:ext cx="2201347" cy="275153"/>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Универсальность</a:t>
            </a:r>
            <a:endParaRPr lang="en-US" sz="1700" dirty="0"/>
          </a:p>
        </p:txBody>
      </p:sp>
      <p:sp>
        <p:nvSpPr>
          <p:cNvPr id="8" name="Text 4"/>
          <p:cNvSpPr/>
          <p:nvPr/>
        </p:nvSpPr>
        <p:spPr>
          <a:xfrm>
            <a:off x="6370320" y="3485674"/>
            <a:ext cx="3401020" cy="112680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Работает с любыми моделями машинного обучения, от простых линейных регрессий до сложных нейронных сетей.</a:t>
            </a:r>
            <a:endParaRPr lang="en-US" sz="1350" dirty="0"/>
          </a:p>
        </p:txBody>
      </p:sp>
      <p:sp>
        <p:nvSpPr>
          <p:cNvPr id="9" name="Shape 5"/>
          <p:cNvSpPr/>
          <p:nvPr/>
        </p:nvSpPr>
        <p:spPr>
          <a:xfrm>
            <a:off x="10146387" y="2905958"/>
            <a:ext cx="3867626" cy="2180630"/>
          </a:xfrm>
          <a:prstGeom prst="roundRect">
            <a:avLst>
              <a:gd name="adj" fmla="val 5032"/>
            </a:avLst>
          </a:prstGeom>
          <a:solidFill>
            <a:srgbClr val="0D0A2C">
              <a:alpha val="95000"/>
            </a:srgbClr>
          </a:solidFill>
          <a:ln w="22860">
            <a:solidFill>
              <a:srgbClr val="4A2C85"/>
            </a:solidFill>
            <a:prstDash val="solid"/>
          </a:ln>
        </p:spPr>
      </p:sp>
      <p:pic>
        <p:nvPicPr>
          <p:cNvPr id="10" name="Image 2" descr="preencoded.png"/>
          <p:cNvPicPr>
            <a:picLocks noChangeAspect="1"/>
          </p:cNvPicPr>
          <p:nvPr/>
        </p:nvPicPr>
        <p:blipFill>
          <a:blip r:embed="rId4"/>
          <a:stretch>
            <a:fillRect/>
          </a:stretch>
        </p:blipFill>
        <p:spPr>
          <a:xfrm>
            <a:off x="10123527" y="2905958"/>
            <a:ext cx="91440" cy="2180630"/>
          </a:xfrm>
          <a:prstGeom prst="rect">
            <a:avLst/>
          </a:prstGeom>
        </p:spPr>
      </p:pic>
      <p:sp>
        <p:nvSpPr>
          <p:cNvPr id="11" name="Text 6"/>
          <p:cNvSpPr/>
          <p:nvPr/>
        </p:nvSpPr>
        <p:spPr>
          <a:xfrm>
            <a:off x="10413921" y="3104912"/>
            <a:ext cx="3401139" cy="550307"/>
          </a:xfrm>
          <a:prstGeom prst="rect">
            <a:avLst/>
          </a:prstGeom>
          <a:noFill/>
          <a:ln/>
        </p:spPr>
        <p:txBody>
          <a:bodyPr wrap="squar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Справедливое распределение</a:t>
            </a:r>
            <a:endParaRPr lang="en-US" sz="1700" dirty="0"/>
          </a:p>
        </p:txBody>
      </p:sp>
      <p:sp>
        <p:nvSpPr>
          <p:cNvPr id="12" name="Text 7"/>
          <p:cNvSpPr/>
          <p:nvPr/>
        </p:nvSpPr>
        <p:spPr>
          <a:xfrm>
            <a:off x="10413921" y="3760827"/>
            <a:ext cx="3401139" cy="112680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Гарантирует справедливое распределение «вклада» между всеми признаками, учитывая их взаимодействие.</a:t>
            </a:r>
            <a:endParaRPr lang="en-US" sz="1350" dirty="0"/>
          </a:p>
        </p:txBody>
      </p:sp>
      <p:sp>
        <p:nvSpPr>
          <p:cNvPr id="13" name="Shape 8"/>
          <p:cNvSpPr/>
          <p:nvPr/>
        </p:nvSpPr>
        <p:spPr>
          <a:xfrm>
            <a:off x="6102787" y="5262682"/>
            <a:ext cx="3867507" cy="2468880"/>
          </a:xfrm>
          <a:prstGeom prst="roundRect">
            <a:avLst>
              <a:gd name="adj" fmla="val 4444"/>
            </a:avLst>
          </a:prstGeom>
          <a:solidFill>
            <a:srgbClr val="0D0A2C">
              <a:alpha val="95000"/>
            </a:srgbClr>
          </a:solidFill>
          <a:ln w="22860">
            <a:solidFill>
              <a:srgbClr val="4A2C85"/>
            </a:solidFill>
            <a:prstDash val="solid"/>
          </a:ln>
        </p:spPr>
      </p:sp>
      <p:pic>
        <p:nvPicPr>
          <p:cNvPr id="14" name="Image 3" descr="preencoded.png"/>
          <p:cNvPicPr>
            <a:picLocks noChangeAspect="1"/>
          </p:cNvPicPr>
          <p:nvPr/>
        </p:nvPicPr>
        <p:blipFill>
          <a:blip r:embed="rId5"/>
          <a:stretch>
            <a:fillRect/>
          </a:stretch>
        </p:blipFill>
        <p:spPr>
          <a:xfrm>
            <a:off x="6079927" y="5262682"/>
            <a:ext cx="91440" cy="2468880"/>
          </a:xfrm>
          <a:prstGeom prst="rect">
            <a:avLst/>
          </a:prstGeom>
        </p:spPr>
      </p:pic>
      <p:sp>
        <p:nvSpPr>
          <p:cNvPr id="15" name="Text 9"/>
          <p:cNvSpPr/>
          <p:nvPr/>
        </p:nvSpPr>
        <p:spPr>
          <a:xfrm>
            <a:off x="6370320" y="5461635"/>
            <a:ext cx="2201347" cy="275153"/>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Пример</a:t>
            </a:r>
            <a:endParaRPr lang="en-US" sz="1700" dirty="0"/>
          </a:p>
        </p:txBody>
      </p:sp>
      <p:sp>
        <p:nvSpPr>
          <p:cNvPr id="16" name="Text 10"/>
          <p:cNvSpPr/>
          <p:nvPr/>
        </p:nvSpPr>
        <p:spPr>
          <a:xfrm>
            <a:off x="6370320" y="5842397"/>
            <a:ext cx="3401020" cy="1690211"/>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В кредитном скоринге SHAP может показать, что низкий доход, высокий уровень долга и отсутствие кредитной истории являются главными факторами отказа в кредите, помогая банку понять причины решения.</a:t>
            </a:r>
            <a:endParaRPr lang="en-US" sz="1350" dirty="0"/>
          </a:p>
        </p:txBody>
      </p:sp>
      <p:sp>
        <p:nvSpPr>
          <p:cNvPr id="17" name="Прямоугольник 16">
            <a:extLst>
              <a:ext uri="{FF2B5EF4-FFF2-40B4-BE49-F238E27FC236}">
                <a16:creationId xmlns:a16="http://schemas.microsoft.com/office/drawing/2014/main" id="{EFDEAE92-ED47-8C3D-0ED5-6B4C6259E9F7}"/>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0403"/>
          </a:xfrm>
          <a:prstGeom prst="rect">
            <a:avLst/>
          </a:prstGeom>
        </p:spPr>
      </p:pic>
      <p:sp>
        <p:nvSpPr>
          <p:cNvPr id="3" name="Text 0"/>
          <p:cNvSpPr/>
          <p:nvPr/>
        </p:nvSpPr>
        <p:spPr>
          <a:xfrm>
            <a:off x="635675" y="3060263"/>
            <a:ext cx="11165324" cy="567571"/>
          </a:xfrm>
          <a:prstGeom prst="rect">
            <a:avLst/>
          </a:prstGeom>
          <a:noFill/>
          <a:ln/>
        </p:spPr>
        <p:txBody>
          <a:bodyPr wrap="none" lIns="0" tIns="0" rIns="0" bIns="0" rtlCol="0" anchor="t"/>
          <a:lstStyle/>
          <a:p>
            <a:pPr marL="0" indent="0" algn="l">
              <a:lnSpc>
                <a:spcPts val="4450"/>
              </a:lnSpc>
              <a:buNone/>
            </a:pPr>
            <a:r>
              <a:rPr lang="en-US" sz="3550" dirty="0">
                <a:solidFill>
                  <a:srgbClr val="F2F0F4"/>
                </a:solidFill>
                <a:latin typeface="Montserrat" pitchFamily="34" charset="0"/>
                <a:ea typeface="Montserrat" pitchFamily="34" charset="-122"/>
                <a:cs typeface="Montserrat" pitchFamily="34" charset="-120"/>
              </a:rPr>
              <a:t>LIME: локальная интерпретация предсказаний</a:t>
            </a:r>
            <a:endParaRPr lang="en-US" sz="3550" dirty="0"/>
          </a:p>
        </p:txBody>
      </p:sp>
      <p:sp>
        <p:nvSpPr>
          <p:cNvPr id="4" name="Text 1"/>
          <p:cNvSpPr/>
          <p:nvPr/>
        </p:nvSpPr>
        <p:spPr>
          <a:xfrm>
            <a:off x="635675" y="3900249"/>
            <a:ext cx="13359051" cy="581263"/>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LIME (Local Interpretable Model-agnostic Explanations) — это метод, который фокусируется на объяснении отдельных предсказаний модели. Он работает путем создания простой, интерпретируемой модели (например, линейной) вокруг конкретного примера, который мы хотим объяснить.</a:t>
            </a:r>
            <a:endParaRPr lang="en-US" sz="1400" dirty="0"/>
          </a:p>
        </p:txBody>
      </p:sp>
      <p:sp>
        <p:nvSpPr>
          <p:cNvPr id="5" name="Shape 2"/>
          <p:cNvSpPr/>
          <p:nvPr/>
        </p:nvSpPr>
        <p:spPr>
          <a:xfrm>
            <a:off x="635675" y="4685824"/>
            <a:ext cx="4331970" cy="544830"/>
          </a:xfrm>
          <a:prstGeom prst="roundRect">
            <a:avLst>
              <a:gd name="adj" fmla="val 480064"/>
            </a:avLst>
          </a:prstGeom>
          <a:solidFill>
            <a:srgbClr val="31136C"/>
          </a:solidFill>
          <a:ln w="7620">
            <a:solidFill>
              <a:srgbClr val="4A2C85"/>
            </a:solidFill>
            <a:prstDash val="solid"/>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5452" y="4822031"/>
            <a:ext cx="272415" cy="272415"/>
          </a:xfrm>
          <a:prstGeom prst="rect">
            <a:avLst/>
          </a:prstGeom>
        </p:spPr>
      </p:pic>
      <p:sp>
        <p:nvSpPr>
          <p:cNvPr id="7" name="Text 3"/>
          <p:cNvSpPr/>
          <p:nvPr/>
        </p:nvSpPr>
        <p:spPr>
          <a:xfrm>
            <a:off x="817245" y="5412224"/>
            <a:ext cx="2270403" cy="283726"/>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Возмущения</a:t>
            </a:r>
            <a:endParaRPr lang="en-US" sz="1750" dirty="0"/>
          </a:p>
        </p:txBody>
      </p:sp>
      <p:sp>
        <p:nvSpPr>
          <p:cNvPr id="8" name="Text 4"/>
          <p:cNvSpPr/>
          <p:nvPr/>
        </p:nvSpPr>
        <p:spPr>
          <a:xfrm>
            <a:off x="817245" y="5804892"/>
            <a:ext cx="3968829" cy="871895"/>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LIME создает "возмущенные" версии входных данных, незначительно изменяя их.</a:t>
            </a:r>
            <a:endParaRPr lang="en-US" sz="1400" dirty="0"/>
          </a:p>
        </p:txBody>
      </p:sp>
      <p:sp>
        <p:nvSpPr>
          <p:cNvPr id="9" name="Shape 5"/>
          <p:cNvSpPr/>
          <p:nvPr/>
        </p:nvSpPr>
        <p:spPr>
          <a:xfrm>
            <a:off x="5149215" y="4685824"/>
            <a:ext cx="4331970" cy="544830"/>
          </a:xfrm>
          <a:prstGeom prst="roundRect">
            <a:avLst>
              <a:gd name="adj" fmla="val 480064"/>
            </a:avLst>
          </a:prstGeom>
          <a:solidFill>
            <a:srgbClr val="31136C"/>
          </a:solidFill>
          <a:ln w="7620">
            <a:solidFill>
              <a:srgbClr val="4A2C85"/>
            </a:solidFill>
            <a:prstDash val="solid"/>
          </a:ln>
        </p:spPr>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8993" y="4822031"/>
            <a:ext cx="272415" cy="272415"/>
          </a:xfrm>
          <a:prstGeom prst="rect">
            <a:avLst/>
          </a:prstGeom>
        </p:spPr>
      </p:pic>
      <p:sp>
        <p:nvSpPr>
          <p:cNvPr id="11" name="Text 6"/>
          <p:cNvSpPr/>
          <p:nvPr/>
        </p:nvSpPr>
        <p:spPr>
          <a:xfrm>
            <a:off x="5330785" y="5412224"/>
            <a:ext cx="2270403" cy="283726"/>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Локальная модель</a:t>
            </a:r>
            <a:endParaRPr lang="en-US" sz="1750" dirty="0"/>
          </a:p>
        </p:txBody>
      </p:sp>
      <p:sp>
        <p:nvSpPr>
          <p:cNvPr id="12" name="Text 7"/>
          <p:cNvSpPr/>
          <p:nvPr/>
        </p:nvSpPr>
        <p:spPr>
          <a:xfrm>
            <a:off x="5330785" y="5804892"/>
            <a:ext cx="3968829" cy="1453158"/>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Сложная модель оценивает эти возмущенные данные, а LIME строит простую локальную модель, которая аппроксимирует поведение сложной модели в окрестности исходного примера.</a:t>
            </a:r>
            <a:endParaRPr lang="en-US" sz="1400" dirty="0"/>
          </a:p>
        </p:txBody>
      </p:sp>
      <p:sp>
        <p:nvSpPr>
          <p:cNvPr id="13" name="Shape 8"/>
          <p:cNvSpPr/>
          <p:nvPr/>
        </p:nvSpPr>
        <p:spPr>
          <a:xfrm>
            <a:off x="9662755" y="4685824"/>
            <a:ext cx="4331970" cy="544830"/>
          </a:xfrm>
          <a:prstGeom prst="roundRect">
            <a:avLst>
              <a:gd name="adj" fmla="val 480064"/>
            </a:avLst>
          </a:prstGeom>
          <a:solidFill>
            <a:srgbClr val="31136C"/>
          </a:solidFill>
          <a:ln w="7620">
            <a:solidFill>
              <a:srgbClr val="4A2C85"/>
            </a:solidFill>
            <a:prstDash val="solid"/>
          </a:ln>
        </p:spPr>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92533" y="4822031"/>
            <a:ext cx="272415" cy="272415"/>
          </a:xfrm>
          <a:prstGeom prst="rect">
            <a:avLst/>
          </a:prstGeom>
        </p:spPr>
      </p:pic>
      <p:sp>
        <p:nvSpPr>
          <p:cNvPr id="15" name="Text 9"/>
          <p:cNvSpPr/>
          <p:nvPr/>
        </p:nvSpPr>
        <p:spPr>
          <a:xfrm>
            <a:off x="9844326" y="5412224"/>
            <a:ext cx="2270403" cy="283726"/>
          </a:xfrm>
          <a:prstGeom prst="rect">
            <a:avLst/>
          </a:prstGeom>
          <a:noFill/>
          <a:ln/>
        </p:spPr>
        <p:txBody>
          <a:bodyPr wrap="none" lIns="0" tIns="0" rIns="0" bIns="0" rtlCol="0" anchor="t"/>
          <a:lstStyle/>
          <a:p>
            <a:pPr marL="0" indent="0" algn="l">
              <a:lnSpc>
                <a:spcPts val="2200"/>
              </a:lnSpc>
              <a:buNone/>
            </a:pPr>
            <a:r>
              <a:rPr lang="en-US" sz="1750" dirty="0">
                <a:solidFill>
                  <a:srgbClr val="DCD7E5"/>
                </a:solidFill>
                <a:latin typeface="Montserrat" pitchFamily="34" charset="0"/>
                <a:ea typeface="Montserrat" pitchFamily="34" charset="-122"/>
                <a:cs typeface="Montserrat" pitchFamily="34" charset="-120"/>
              </a:rPr>
              <a:t>Интерпретация</a:t>
            </a:r>
            <a:endParaRPr lang="en-US" sz="1750" dirty="0"/>
          </a:p>
        </p:txBody>
      </p:sp>
      <p:sp>
        <p:nvSpPr>
          <p:cNvPr id="16" name="Text 10"/>
          <p:cNvSpPr/>
          <p:nvPr/>
        </p:nvSpPr>
        <p:spPr>
          <a:xfrm>
            <a:off x="9844326" y="5804892"/>
            <a:ext cx="3968829" cy="1162526"/>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Полученная локальная модель показывает, какие признаки наиболее важны для конкретного предсказания, делая его понятным.</a:t>
            </a:r>
            <a:endParaRPr lang="en-US" sz="1400" dirty="0"/>
          </a:p>
        </p:txBody>
      </p:sp>
      <p:sp>
        <p:nvSpPr>
          <p:cNvPr id="17" name="Прямоугольник 16">
            <a:extLst>
              <a:ext uri="{FF2B5EF4-FFF2-40B4-BE49-F238E27FC236}">
                <a16:creationId xmlns:a16="http://schemas.microsoft.com/office/drawing/2014/main" id="{01DA423C-AA76-365A-DC2F-3B5E1AE3D5B4}"/>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44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Сравнение методов GRAD-CAM, SHAP и LIME</a:t>
            </a:r>
            <a:endParaRPr lang="en-US" sz="4450" dirty="0"/>
          </a:p>
        </p:txBody>
      </p:sp>
      <p:sp>
        <p:nvSpPr>
          <p:cNvPr id="3" name="Shape 1"/>
          <p:cNvSpPr/>
          <p:nvPr/>
        </p:nvSpPr>
        <p:spPr>
          <a:xfrm>
            <a:off x="793790" y="2615684"/>
            <a:ext cx="13042821" cy="4869418"/>
          </a:xfrm>
          <a:prstGeom prst="roundRect">
            <a:avLst>
              <a:gd name="adj" fmla="val 1956"/>
            </a:avLst>
          </a:prstGeom>
          <a:noFill/>
          <a:ln w="7620">
            <a:solidFill>
              <a:srgbClr val="FFFFFF">
                <a:alpha val="24000"/>
              </a:srgbClr>
            </a:solidFill>
            <a:prstDash val="solid"/>
          </a:ln>
        </p:spPr>
      </p:sp>
      <p:sp>
        <p:nvSpPr>
          <p:cNvPr id="4" name="Shape 2"/>
          <p:cNvSpPr/>
          <p:nvPr/>
        </p:nvSpPr>
        <p:spPr>
          <a:xfrm>
            <a:off x="801410" y="2623304"/>
            <a:ext cx="13027581" cy="1739027"/>
          </a:xfrm>
          <a:prstGeom prst="rect">
            <a:avLst/>
          </a:prstGeom>
          <a:solidFill>
            <a:srgbClr val="FFFFFF">
              <a:alpha val="4000"/>
            </a:srgbClr>
          </a:solidFill>
          <a:ln/>
        </p:spPr>
      </p:sp>
      <p:sp>
        <p:nvSpPr>
          <p:cNvPr id="5" name="Text 3"/>
          <p:cNvSpPr/>
          <p:nvPr/>
        </p:nvSpPr>
        <p:spPr>
          <a:xfrm>
            <a:off x="1028343" y="276701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GRAD-CAM</a:t>
            </a:r>
            <a:endParaRPr lang="en-US" sz="1750" dirty="0"/>
          </a:p>
        </p:txBody>
      </p:sp>
      <p:sp>
        <p:nvSpPr>
          <p:cNvPr id="6" name="Text 4"/>
          <p:cNvSpPr/>
          <p:nvPr/>
        </p:nvSpPr>
        <p:spPr>
          <a:xfrm>
            <a:off x="4288988" y="2767013"/>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Визуализация для изображений</a:t>
            </a:r>
            <a:endParaRPr lang="en-US" sz="1750" dirty="0"/>
          </a:p>
        </p:txBody>
      </p:sp>
      <p:sp>
        <p:nvSpPr>
          <p:cNvPr id="7" name="Text 5"/>
          <p:cNvSpPr/>
          <p:nvPr/>
        </p:nvSpPr>
        <p:spPr>
          <a:xfrm>
            <a:off x="8848606" y="2767013"/>
            <a:ext cx="475357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Создает тепловые карты, показывая важные области на изображении для сверточных нейросетей. Локальное объяснение.</a:t>
            </a:r>
            <a:endParaRPr lang="en-US" sz="1750" dirty="0"/>
          </a:p>
        </p:txBody>
      </p:sp>
      <p:sp>
        <p:nvSpPr>
          <p:cNvPr id="8" name="Shape 6"/>
          <p:cNvSpPr/>
          <p:nvPr/>
        </p:nvSpPr>
        <p:spPr>
          <a:xfrm>
            <a:off x="801410" y="4362331"/>
            <a:ext cx="13027581" cy="1739027"/>
          </a:xfrm>
          <a:prstGeom prst="rect">
            <a:avLst/>
          </a:prstGeom>
          <a:solidFill>
            <a:srgbClr val="000000">
              <a:alpha val="4000"/>
            </a:srgbClr>
          </a:solidFill>
          <a:ln/>
        </p:spPr>
      </p:sp>
      <p:sp>
        <p:nvSpPr>
          <p:cNvPr id="9" name="Text 7"/>
          <p:cNvSpPr/>
          <p:nvPr/>
        </p:nvSpPr>
        <p:spPr>
          <a:xfrm>
            <a:off x="1028343" y="4506039"/>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SHAP</a:t>
            </a:r>
            <a:endParaRPr lang="en-US" sz="1750" dirty="0"/>
          </a:p>
        </p:txBody>
      </p:sp>
      <p:sp>
        <p:nvSpPr>
          <p:cNvPr id="10" name="Text 8"/>
          <p:cNvSpPr/>
          <p:nvPr/>
        </p:nvSpPr>
        <p:spPr>
          <a:xfrm>
            <a:off x="4288988" y="4506039"/>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Объяснение вклада признаков</a:t>
            </a:r>
            <a:endParaRPr lang="en-US" sz="1750" dirty="0"/>
          </a:p>
        </p:txBody>
      </p:sp>
      <p:sp>
        <p:nvSpPr>
          <p:cNvPr id="11" name="Text 9"/>
          <p:cNvSpPr/>
          <p:nvPr/>
        </p:nvSpPr>
        <p:spPr>
          <a:xfrm>
            <a:off x="8848606" y="4506039"/>
            <a:ext cx="4753570"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Универсален для любых моделей и типов данных. Основан на теории игр, обеспечивает глобальный и локальный анализ вклада признаков.</a:t>
            </a:r>
            <a:endParaRPr lang="en-US" sz="1750" dirty="0"/>
          </a:p>
        </p:txBody>
      </p:sp>
      <p:sp>
        <p:nvSpPr>
          <p:cNvPr id="12" name="Shape 10"/>
          <p:cNvSpPr/>
          <p:nvPr/>
        </p:nvSpPr>
        <p:spPr>
          <a:xfrm>
            <a:off x="801410" y="6101358"/>
            <a:ext cx="13027581" cy="1376124"/>
          </a:xfrm>
          <a:prstGeom prst="rect">
            <a:avLst/>
          </a:prstGeom>
          <a:solidFill>
            <a:srgbClr val="FFFFFF">
              <a:alpha val="4000"/>
            </a:srgbClr>
          </a:solidFill>
          <a:ln/>
        </p:spPr>
      </p:sp>
      <p:sp>
        <p:nvSpPr>
          <p:cNvPr id="13" name="Text 11"/>
          <p:cNvSpPr/>
          <p:nvPr/>
        </p:nvSpPr>
        <p:spPr>
          <a:xfrm>
            <a:off x="1028343" y="6245066"/>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LIME</a:t>
            </a:r>
            <a:endParaRPr lang="en-US" sz="1750" dirty="0"/>
          </a:p>
        </p:txBody>
      </p:sp>
      <p:sp>
        <p:nvSpPr>
          <p:cNvPr id="14" name="Text 12"/>
          <p:cNvSpPr/>
          <p:nvPr/>
        </p:nvSpPr>
        <p:spPr>
          <a:xfrm>
            <a:off x="4288988" y="6245066"/>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Локальная интерпретация</a:t>
            </a:r>
            <a:endParaRPr lang="en-US" sz="1750" dirty="0"/>
          </a:p>
        </p:txBody>
      </p:sp>
      <p:sp>
        <p:nvSpPr>
          <p:cNvPr id="15" name="Text 13"/>
          <p:cNvSpPr/>
          <p:nvPr/>
        </p:nvSpPr>
        <p:spPr>
          <a:xfrm>
            <a:off x="8848606" y="6245066"/>
            <a:ext cx="4753570"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Создает простую локальную модель для объяснения конкретного предсказания. Модель-агностик, гибок по типам данных.</a:t>
            </a:r>
            <a:endParaRPr lang="en-US" sz="1750" dirty="0"/>
          </a:p>
        </p:txBody>
      </p:sp>
      <p:sp>
        <p:nvSpPr>
          <p:cNvPr id="16" name="Прямоугольник 15">
            <a:extLst>
              <a:ext uri="{FF2B5EF4-FFF2-40B4-BE49-F238E27FC236}">
                <a16:creationId xmlns:a16="http://schemas.microsoft.com/office/drawing/2014/main" id="{CCD5F6A9-08E8-EC7F-946E-AA581E7FAD83}"/>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0205" y="829151"/>
            <a:ext cx="13170813" cy="616268"/>
          </a:xfrm>
          <a:prstGeom prst="rect">
            <a:avLst/>
          </a:prstGeom>
          <a:noFill/>
          <a:ln/>
        </p:spPr>
        <p:txBody>
          <a:bodyPr wrap="none" lIns="0" tIns="0" rIns="0" bIns="0" rtlCol="0" anchor="t"/>
          <a:lstStyle/>
          <a:p>
            <a:pPr marL="0" indent="0" algn="l">
              <a:lnSpc>
                <a:spcPts val="4850"/>
              </a:lnSpc>
              <a:buNone/>
            </a:pPr>
            <a:r>
              <a:rPr lang="en-US" sz="3850" dirty="0">
                <a:solidFill>
                  <a:srgbClr val="F2F0F4"/>
                </a:solidFill>
                <a:latin typeface="Montserrat" pitchFamily="34" charset="0"/>
                <a:ea typeface="Montserrat" pitchFamily="34" charset="-122"/>
                <a:cs typeface="Montserrat" pitchFamily="34" charset="-120"/>
              </a:rPr>
              <a:t>Преимущества объяснимого ИИ с этими методами</a:t>
            </a:r>
            <a:endParaRPr lang="en-US" sz="3850" dirty="0"/>
          </a:p>
        </p:txBody>
      </p:sp>
      <p:sp>
        <p:nvSpPr>
          <p:cNvPr id="3" name="Text 1"/>
          <p:cNvSpPr/>
          <p:nvPr/>
        </p:nvSpPr>
        <p:spPr>
          <a:xfrm>
            <a:off x="690205" y="1839754"/>
            <a:ext cx="13249989" cy="630793"/>
          </a:xfrm>
          <a:prstGeom prst="rect">
            <a:avLst/>
          </a:prstGeom>
          <a:noFill/>
          <a:ln/>
        </p:spPr>
        <p:txBody>
          <a:bodyPr wrap="squar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Внедрение методов объяснимого ИИ, таких как GRAD-CAM, SHAP и LIME, открывает новые возможности для развития и применения систем искусственного интеллекта, делая их более надежными и социально приемлемыми.</a:t>
            </a:r>
            <a:endParaRPr lang="en-US" sz="1550" dirty="0"/>
          </a:p>
        </p:txBody>
      </p:sp>
      <p:sp>
        <p:nvSpPr>
          <p:cNvPr id="4" name="Shape 2"/>
          <p:cNvSpPr/>
          <p:nvPr/>
        </p:nvSpPr>
        <p:spPr>
          <a:xfrm>
            <a:off x="690205" y="2692360"/>
            <a:ext cx="6526411" cy="2255401"/>
          </a:xfrm>
          <a:prstGeom prst="roundRect">
            <a:avLst>
              <a:gd name="adj" fmla="val 3673"/>
            </a:avLst>
          </a:prstGeom>
          <a:solidFill>
            <a:srgbClr val="31136C"/>
          </a:solidFill>
          <a:ln w="7620">
            <a:solidFill>
              <a:srgbClr val="4A2C85"/>
            </a:solidFill>
            <a:prstDash val="solid"/>
          </a:ln>
        </p:spPr>
      </p:sp>
      <p:pic>
        <p:nvPicPr>
          <p:cNvPr id="5" name="Image 0" descr="preencoded.png"/>
          <p:cNvPicPr>
            <a:picLocks noChangeAspect="1"/>
          </p:cNvPicPr>
          <p:nvPr/>
        </p:nvPicPr>
        <p:blipFill>
          <a:blip r:embed="rId3"/>
          <a:stretch>
            <a:fillRect/>
          </a:stretch>
        </p:blipFill>
        <p:spPr>
          <a:xfrm>
            <a:off x="894993" y="2897148"/>
            <a:ext cx="591622" cy="591622"/>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632" y="3059787"/>
            <a:ext cx="266224" cy="266224"/>
          </a:xfrm>
          <a:prstGeom prst="rect">
            <a:avLst/>
          </a:prstGeom>
        </p:spPr>
      </p:pic>
      <p:sp>
        <p:nvSpPr>
          <p:cNvPr id="7" name="Text 3"/>
          <p:cNvSpPr/>
          <p:nvPr/>
        </p:nvSpPr>
        <p:spPr>
          <a:xfrm>
            <a:off x="894993" y="3685937"/>
            <a:ext cx="2744629" cy="30801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Повышение доверия</a:t>
            </a:r>
            <a:endParaRPr lang="en-US" sz="1900" dirty="0"/>
          </a:p>
        </p:txBody>
      </p:sp>
      <p:sp>
        <p:nvSpPr>
          <p:cNvPr id="8" name="Text 4"/>
          <p:cNvSpPr/>
          <p:nvPr/>
        </p:nvSpPr>
        <p:spPr>
          <a:xfrm>
            <a:off x="894993" y="4112181"/>
            <a:ext cx="6116836" cy="630793"/>
          </a:xfrm>
          <a:prstGeom prst="rect">
            <a:avLst/>
          </a:prstGeom>
          <a:noFill/>
          <a:ln/>
        </p:spPr>
        <p:txBody>
          <a:bodyPr wrap="squar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Увеличивает прозрачность и доверие к ИИ-системам со стороны пользователей и регулирующих органов.</a:t>
            </a:r>
            <a:endParaRPr lang="en-US" sz="1550" dirty="0"/>
          </a:p>
        </p:txBody>
      </p:sp>
      <p:sp>
        <p:nvSpPr>
          <p:cNvPr id="9" name="Shape 5"/>
          <p:cNvSpPr/>
          <p:nvPr/>
        </p:nvSpPr>
        <p:spPr>
          <a:xfrm>
            <a:off x="7413784" y="2692360"/>
            <a:ext cx="6526411" cy="2255401"/>
          </a:xfrm>
          <a:prstGeom prst="roundRect">
            <a:avLst>
              <a:gd name="adj" fmla="val 3673"/>
            </a:avLst>
          </a:prstGeom>
          <a:solidFill>
            <a:srgbClr val="31136C"/>
          </a:solidFill>
          <a:ln w="7620">
            <a:solidFill>
              <a:srgbClr val="4A2C85"/>
            </a:solidFill>
            <a:prstDash val="solid"/>
          </a:ln>
        </p:spPr>
      </p:sp>
      <p:pic>
        <p:nvPicPr>
          <p:cNvPr id="10" name="Image 2" descr="preencoded.png"/>
          <p:cNvPicPr>
            <a:picLocks noChangeAspect="1"/>
          </p:cNvPicPr>
          <p:nvPr/>
        </p:nvPicPr>
        <p:blipFill>
          <a:blip r:embed="rId6"/>
          <a:stretch>
            <a:fillRect/>
          </a:stretch>
        </p:blipFill>
        <p:spPr>
          <a:xfrm>
            <a:off x="7618571" y="2897148"/>
            <a:ext cx="591622" cy="591622"/>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1211" y="3059787"/>
            <a:ext cx="266224" cy="266224"/>
          </a:xfrm>
          <a:prstGeom prst="rect">
            <a:avLst/>
          </a:prstGeom>
        </p:spPr>
      </p:pic>
      <p:sp>
        <p:nvSpPr>
          <p:cNvPr id="12" name="Text 6"/>
          <p:cNvSpPr/>
          <p:nvPr/>
        </p:nvSpPr>
        <p:spPr>
          <a:xfrm>
            <a:off x="7618571" y="3685937"/>
            <a:ext cx="2799874" cy="30801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Отладка и улучшение</a:t>
            </a:r>
            <a:endParaRPr lang="en-US" sz="1900" dirty="0"/>
          </a:p>
        </p:txBody>
      </p:sp>
      <p:sp>
        <p:nvSpPr>
          <p:cNvPr id="13" name="Text 7"/>
          <p:cNvSpPr/>
          <p:nvPr/>
        </p:nvSpPr>
        <p:spPr>
          <a:xfrm>
            <a:off x="7618571" y="4112181"/>
            <a:ext cx="6116836" cy="630793"/>
          </a:xfrm>
          <a:prstGeom prst="rect">
            <a:avLst/>
          </a:prstGeom>
          <a:noFill/>
          <a:ln/>
        </p:spPr>
        <p:txBody>
          <a:bodyPr wrap="squar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Позволяет разработчикам эффективнее отлаживать модели, выявлять ошибки, предвзятость и потенциальные уязвимости.</a:t>
            </a:r>
            <a:endParaRPr lang="en-US" sz="1550" dirty="0"/>
          </a:p>
        </p:txBody>
      </p:sp>
      <p:sp>
        <p:nvSpPr>
          <p:cNvPr id="14" name="Shape 8"/>
          <p:cNvSpPr/>
          <p:nvPr/>
        </p:nvSpPr>
        <p:spPr>
          <a:xfrm>
            <a:off x="690205" y="5144929"/>
            <a:ext cx="6526411" cy="2255401"/>
          </a:xfrm>
          <a:prstGeom prst="roundRect">
            <a:avLst>
              <a:gd name="adj" fmla="val 3673"/>
            </a:avLst>
          </a:prstGeom>
          <a:solidFill>
            <a:srgbClr val="31136C"/>
          </a:solidFill>
          <a:ln w="7620">
            <a:solidFill>
              <a:srgbClr val="4A2C85"/>
            </a:solidFill>
            <a:prstDash val="solid"/>
          </a:ln>
        </p:spPr>
      </p:sp>
      <p:pic>
        <p:nvPicPr>
          <p:cNvPr id="15" name="Image 4" descr="preencoded.png"/>
          <p:cNvPicPr>
            <a:picLocks noChangeAspect="1"/>
          </p:cNvPicPr>
          <p:nvPr/>
        </p:nvPicPr>
        <p:blipFill>
          <a:blip r:embed="rId9"/>
          <a:stretch>
            <a:fillRect/>
          </a:stretch>
        </p:blipFill>
        <p:spPr>
          <a:xfrm>
            <a:off x="894993" y="5349716"/>
            <a:ext cx="591622" cy="591622"/>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632" y="5512356"/>
            <a:ext cx="266224" cy="266224"/>
          </a:xfrm>
          <a:prstGeom prst="rect">
            <a:avLst/>
          </a:prstGeom>
        </p:spPr>
      </p:pic>
      <p:sp>
        <p:nvSpPr>
          <p:cNvPr id="17" name="Text 9"/>
          <p:cNvSpPr/>
          <p:nvPr/>
        </p:nvSpPr>
        <p:spPr>
          <a:xfrm>
            <a:off x="894993" y="6138505"/>
            <a:ext cx="2817614" cy="30801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Соответствие нормам</a:t>
            </a:r>
            <a:endParaRPr lang="en-US" sz="1900" dirty="0"/>
          </a:p>
        </p:txBody>
      </p:sp>
      <p:sp>
        <p:nvSpPr>
          <p:cNvPr id="18" name="Text 10"/>
          <p:cNvSpPr/>
          <p:nvPr/>
        </p:nvSpPr>
        <p:spPr>
          <a:xfrm>
            <a:off x="894993" y="6564749"/>
            <a:ext cx="6116836" cy="630793"/>
          </a:xfrm>
          <a:prstGeom prst="rect">
            <a:avLst/>
          </a:prstGeom>
          <a:noFill/>
          <a:ln/>
        </p:spPr>
        <p:txBody>
          <a:bodyPr wrap="squar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Обеспечивает соответствие законодательным требованиям и этическим нормам, особенно в регулируемых отраслях.</a:t>
            </a:r>
            <a:endParaRPr lang="en-US" sz="1550" dirty="0"/>
          </a:p>
        </p:txBody>
      </p:sp>
      <p:sp>
        <p:nvSpPr>
          <p:cNvPr id="19" name="Shape 11"/>
          <p:cNvSpPr/>
          <p:nvPr/>
        </p:nvSpPr>
        <p:spPr>
          <a:xfrm>
            <a:off x="7413784" y="5144929"/>
            <a:ext cx="6526411" cy="2255401"/>
          </a:xfrm>
          <a:prstGeom prst="roundRect">
            <a:avLst>
              <a:gd name="adj" fmla="val 3673"/>
            </a:avLst>
          </a:prstGeom>
          <a:solidFill>
            <a:srgbClr val="31136C"/>
          </a:solidFill>
          <a:ln w="7620">
            <a:solidFill>
              <a:srgbClr val="4A2C85"/>
            </a:solidFill>
            <a:prstDash val="solid"/>
          </a:ln>
        </p:spPr>
      </p:sp>
      <p:pic>
        <p:nvPicPr>
          <p:cNvPr id="20" name="Image 6" descr="preencoded.png"/>
          <p:cNvPicPr>
            <a:picLocks noChangeAspect="1"/>
          </p:cNvPicPr>
          <p:nvPr/>
        </p:nvPicPr>
        <p:blipFill>
          <a:blip r:embed="rId12"/>
          <a:stretch>
            <a:fillRect/>
          </a:stretch>
        </p:blipFill>
        <p:spPr>
          <a:xfrm>
            <a:off x="7618571" y="5349716"/>
            <a:ext cx="591622" cy="591622"/>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81211" y="5512356"/>
            <a:ext cx="266224" cy="266224"/>
          </a:xfrm>
          <a:prstGeom prst="rect">
            <a:avLst/>
          </a:prstGeom>
        </p:spPr>
      </p:pic>
      <p:sp>
        <p:nvSpPr>
          <p:cNvPr id="22" name="Text 12"/>
          <p:cNvSpPr/>
          <p:nvPr/>
        </p:nvSpPr>
        <p:spPr>
          <a:xfrm>
            <a:off x="7618571" y="6138505"/>
            <a:ext cx="3381732" cy="308015"/>
          </a:xfrm>
          <a:prstGeom prst="rect">
            <a:avLst/>
          </a:prstGeom>
          <a:noFill/>
          <a:ln/>
        </p:spPr>
        <p:txBody>
          <a:bodyPr wrap="none" lIns="0" tIns="0" rIns="0" bIns="0" rtlCol="0" anchor="t"/>
          <a:lstStyle/>
          <a:p>
            <a:pPr marL="0" indent="0" algn="l">
              <a:lnSpc>
                <a:spcPts val="2400"/>
              </a:lnSpc>
              <a:buNone/>
            </a:pPr>
            <a:r>
              <a:rPr lang="en-US" sz="1900" dirty="0">
                <a:solidFill>
                  <a:srgbClr val="DCD7E5"/>
                </a:solidFill>
                <a:latin typeface="Montserrat" pitchFamily="34" charset="0"/>
                <a:ea typeface="Montserrat" pitchFamily="34" charset="-122"/>
                <a:cs typeface="Montserrat" pitchFamily="34" charset="-120"/>
              </a:rPr>
              <a:t>Расширение применения</a:t>
            </a:r>
            <a:endParaRPr lang="en-US" sz="1900" dirty="0"/>
          </a:p>
        </p:txBody>
      </p:sp>
      <p:sp>
        <p:nvSpPr>
          <p:cNvPr id="23" name="Text 13"/>
          <p:cNvSpPr/>
          <p:nvPr/>
        </p:nvSpPr>
        <p:spPr>
          <a:xfrm>
            <a:off x="7618571" y="6564749"/>
            <a:ext cx="6116836" cy="630793"/>
          </a:xfrm>
          <a:prstGeom prst="rect">
            <a:avLst/>
          </a:prstGeom>
          <a:noFill/>
          <a:ln/>
        </p:spPr>
        <p:txBody>
          <a:bodyPr wrap="square" lIns="0" tIns="0" rIns="0" bIns="0" rtlCol="0" anchor="t"/>
          <a:lstStyle/>
          <a:p>
            <a:pPr marL="0" indent="0" algn="l">
              <a:lnSpc>
                <a:spcPts val="2450"/>
              </a:lnSpc>
              <a:buNone/>
            </a:pPr>
            <a:r>
              <a:rPr lang="en-US" sz="1550" dirty="0">
                <a:solidFill>
                  <a:srgbClr val="DCD7E5"/>
                </a:solidFill>
                <a:latin typeface="Heebo Light" pitchFamily="34" charset="0"/>
                <a:ea typeface="Heebo Light" pitchFamily="34" charset="-122"/>
                <a:cs typeface="Heebo Light" pitchFamily="34" charset="-120"/>
              </a:rPr>
              <a:t>Расширяет сферы применения ИИ, позволяя использовать его в ответственных и высокорисковых областях.</a:t>
            </a:r>
            <a:endParaRPr lang="en-US" sz="1550" dirty="0"/>
          </a:p>
        </p:txBody>
      </p:sp>
      <p:sp>
        <p:nvSpPr>
          <p:cNvPr id="24" name="Прямоугольник 23">
            <a:extLst>
              <a:ext uri="{FF2B5EF4-FFF2-40B4-BE49-F238E27FC236}">
                <a16:creationId xmlns:a16="http://schemas.microsoft.com/office/drawing/2014/main" id="{B3C81BF9-F034-0471-2C2D-9332A49ECAF3}"/>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4511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Заключение: будущее за объяснимым ИИ</a:t>
            </a:r>
            <a:endParaRPr lang="en-US" sz="4450" dirty="0"/>
          </a:p>
        </p:txBody>
      </p:sp>
      <p:sp>
        <p:nvSpPr>
          <p:cNvPr id="4" name="Text 1"/>
          <p:cNvSpPr/>
          <p:nvPr/>
        </p:nvSpPr>
        <p:spPr>
          <a:xfrm>
            <a:off x="6280190" y="2702838"/>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Методы GRAD-CAM, SHAP и LIME являются ключевыми инструментами для раскрытия «черного ящика» искусственного интеллекта. Они помогают нам понять, как ИИ принимает решения, и делают его более прозрачным и надежным. Объяснимый ИИ становится новым стандартом в индустрии и науке, открывая путь к более безопасному, справедливому и эффективному будущему.</a:t>
            </a:r>
            <a:endParaRPr lang="en-US" sz="1750" dirty="0"/>
          </a:p>
        </p:txBody>
      </p:sp>
      <p:sp>
        <p:nvSpPr>
          <p:cNvPr id="5" name="Text 2"/>
          <p:cNvSpPr/>
          <p:nvPr/>
        </p:nvSpPr>
        <p:spPr>
          <a:xfrm>
            <a:off x="6280190" y="5583317"/>
            <a:ext cx="7556421" cy="1701165"/>
          </a:xfrm>
          <a:prstGeom prst="rect">
            <a:avLst/>
          </a:prstGeom>
          <a:noFill/>
          <a:ln/>
        </p:spPr>
        <p:txBody>
          <a:bodyPr wrap="square" lIns="0" tIns="0" rIns="0" bIns="0" rtlCol="0" anchor="t"/>
          <a:lstStyle/>
          <a:p>
            <a:pPr marL="0" indent="0" algn="l">
              <a:lnSpc>
                <a:spcPts val="3300"/>
              </a:lnSpc>
              <a:buNone/>
            </a:pPr>
            <a:r>
              <a:rPr lang="en-US" sz="2650" dirty="0">
                <a:solidFill>
                  <a:srgbClr val="F2F0F4"/>
                </a:solidFill>
                <a:latin typeface="Montserrat" pitchFamily="34" charset="0"/>
                <a:ea typeface="Montserrat" pitchFamily="34" charset="-122"/>
                <a:cs typeface="Montserrat" pitchFamily="34" charset="-120"/>
              </a:rPr>
              <a:t>Внедрение XAI — это не просто техническое требование, а этическая необходимость для построения ответственного ИИ.</a:t>
            </a:r>
            <a:endParaRPr lang="en-US" sz="2650" dirty="0"/>
          </a:p>
        </p:txBody>
      </p:sp>
      <p:sp>
        <p:nvSpPr>
          <p:cNvPr id="6" name="Прямоугольник 5">
            <a:extLst>
              <a:ext uri="{FF2B5EF4-FFF2-40B4-BE49-F238E27FC236}">
                <a16:creationId xmlns:a16="http://schemas.microsoft.com/office/drawing/2014/main" id="{44A199C0-5EAF-C9BF-1395-EA5B8A506213}"/>
              </a:ext>
            </a:extLst>
          </p:cNvPr>
          <p:cNvSpPr/>
          <p:nvPr/>
        </p:nvSpPr>
        <p:spPr>
          <a:xfrm>
            <a:off x="12709803" y="7739743"/>
            <a:ext cx="1920597" cy="402771"/>
          </a:xfrm>
          <a:prstGeom prst="rect">
            <a:avLst/>
          </a:prstGeom>
          <a:solidFill>
            <a:srgbClr val="0D0A2C"/>
          </a:solidFill>
          <a:ln>
            <a:solidFill>
              <a:srgbClr val="0D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Произвольный</PresentationFormat>
  <Paragraphs>67</Paragraphs>
  <Slides>9</Slides>
  <Notes>9</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Montserrat</vt:lpstr>
      <vt:lpstr>Heebo Light</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Stasyan</dc:creator>
  <cp:lastModifiedBy>Станислав Косарев</cp:lastModifiedBy>
  <cp:revision>2</cp:revision>
  <dcterms:created xsi:type="dcterms:W3CDTF">2025-11-18T17:25:28Z</dcterms:created>
  <dcterms:modified xsi:type="dcterms:W3CDTF">2025-11-18T17:26:49Z</dcterms:modified>
</cp:coreProperties>
</file>